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71" r:id="rId2"/>
    <p:sldId id="386" r:id="rId3"/>
    <p:sldId id="317" r:id="rId4"/>
    <p:sldId id="320" r:id="rId5"/>
    <p:sldId id="321" r:id="rId6"/>
    <p:sldId id="324" r:id="rId7"/>
    <p:sldId id="323" r:id="rId8"/>
    <p:sldId id="322" r:id="rId9"/>
    <p:sldId id="325" r:id="rId10"/>
    <p:sldId id="326" r:id="rId11"/>
    <p:sldId id="328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B000B0"/>
    <a:srgbClr val="4314F0"/>
    <a:srgbClr val="FF8BC5"/>
    <a:srgbClr val="FFB3D9"/>
    <a:srgbClr val="FF00FF"/>
    <a:srgbClr val="D20000"/>
    <a:srgbClr val="EA00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AB18-1098-4B9F-9CBF-8001ADCF0F76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4832-50A8-4C55-9F3D-2B3FD06B2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55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6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0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3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6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1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1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7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C8D-5B44-4992-9C5D-66E078D74B71}" type="datetimeFigureOut">
              <a:rPr lang="th-TH" smtClean="0"/>
              <a:t>31/03/61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9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6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6.xml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24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2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slide" Target="slide6.xml"/><Relationship Id="rId5" Type="http://schemas.openxmlformats.org/officeDocument/2006/relationships/image" Target="../media/image26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28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://nomads.ncep.noaa.gov/cgi-bin/filter_gfs_0p25_1hr.pl" TargetMode="External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hyperlink" Target="http://nomads.ncep.noaa.gov/cgi-bin/filter_gfs_0p25_1hr.pl" TargetMode="Externa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4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50D4B-9668-4783-B7EA-8099FE93A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3" y="588925"/>
            <a:ext cx="2374854" cy="2374854"/>
          </a:xfrm>
          <a:prstGeom prst="rect">
            <a:avLst/>
          </a:prstGeom>
          <a:effectLst>
            <a:glow>
              <a:srgbClr val="FFFFCC">
                <a:alpha val="14000"/>
              </a:srgbClr>
            </a:glow>
            <a:outerShdw blurRad="50800" dist="50800" dir="5400000" algn="ctr" rotWithShape="0">
              <a:schemeClr val="bg1">
                <a:alpha val="97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2397367" y="3156284"/>
            <a:ext cx="43492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Heat Index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Pentaho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B0D71-AEB6-4541-A746-4799536CC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C438BF40-16D2-494E-8707-95E2EB98FC6B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892641" y="681196"/>
            <a:ext cx="3741335" cy="688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Csv file input-RH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C3E7ABB-C1B6-4D99-9C94-82AAD07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7B1AFD6-1858-4F9D-A7A7-E46EEAE39728}"/>
              </a:ext>
            </a:extLst>
          </p:cNvPr>
          <p:cNvGrpSpPr/>
          <p:nvPr/>
        </p:nvGrpSpPr>
        <p:grpSpPr>
          <a:xfrm>
            <a:off x="0" y="1396531"/>
            <a:ext cx="9130977" cy="5136582"/>
            <a:chOff x="2035106" y="1268835"/>
            <a:chExt cx="9082893" cy="52203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8D652E1-9B19-4B71-827F-D250C458B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"/>
            <a:stretch/>
          </p:blipFill>
          <p:spPr>
            <a:xfrm>
              <a:off x="2035106" y="1268835"/>
              <a:ext cx="9082893" cy="522033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61CEEA-B796-4CDE-A871-D8CA5C0CC357}"/>
                </a:ext>
              </a:extLst>
            </p:cNvPr>
            <p:cNvSpPr txBox="1"/>
            <p:nvPr/>
          </p:nvSpPr>
          <p:spPr>
            <a:xfrm>
              <a:off x="7629832" y="1772816"/>
              <a:ext cx="360040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062F77-667F-4EB7-8CE1-46DDE5228113}"/>
                </a:ext>
              </a:extLst>
            </p:cNvPr>
            <p:cNvSpPr txBox="1"/>
            <p:nvPr/>
          </p:nvSpPr>
          <p:spPr>
            <a:xfrm>
              <a:off x="10226792" y="2067689"/>
              <a:ext cx="441208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DE6644-1CC5-480E-ADAC-1BB07917B9EC}"/>
                </a:ext>
              </a:extLst>
            </p:cNvPr>
            <p:cNvSpPr txBox="1"/>
            <p:nvPr/>
          </p:nvSpPr>
          <p:spPr>
            <a:xfrm>
              <a:off x="7608168" y="5852259"/>
              <a:ext cx="360040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8CD0FAA-037C-4E6A-91E6-95AA11EC76F1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(8)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6274E94-F95B-4511-A81C-F69E349B5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D3FE32-622D-494A-BE2F-E95107B201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20" name="TextBox 19">
            <a:hlinkClick r:id="rId8" action="ppaction://hlinksldjump"/>
            <a:extLst>
              <a:ext uri="{FF2B5EF4-FFF2-40B4-BE49-F238E27FC236}">
                <a16:creationId xmlns:a16="http://schemas.microsoft.com/office/drawing/2014/main" id="{FACE71A3-4047-4EAB-8E84-48F66B26A1AA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9" action="ppaction://hlinksldjump"/>
            <a:extLst>
              <a:ext uri="{FF2B5EF4-FFF2-40B4-BE49-F238E27FC236}">
                <a16:creationId xmlns:a16="http://schemas.microsoft.com/office/drawing/2014/main" id="{EFF6C944-9D1C-4556-A16B-A009184EAA68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5F3DB97A-11FE-4D76-821A-0BA3A5E2D3F6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E016B76D-8585-44A8-8BD9-E674658C2F77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B236C116-46A1-47BC-B1C0-20ACB8A280B7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68BA7B5-1EAF-4F45-9644-A2ADB80AD5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46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51744FED-1454-40A0-BE55-9891163C342A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5399903" y="681196"/>
            <a:ext cx="3234073" cy="688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Select value-TMP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8EA698C-442F-4D97-9E7E-2C14CC09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34A895-622C-46E3-BEA9-3D4B92BF82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r="293"/>
          <a:stretch/>
        </p:blipFill>
        <p:spPr>
          <a:xfrm>
            <a:off x="0" y="1631576"/>
            <a:ext cx="9144000" cy="49524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54E2A5D-1908-4EA6-9FAC-FCEC1B02B7F6}"/>
              </a:ext>
            </a:extLst>
          </p:cNvPr>
          <p:cNvSpPr txBox="1"/>
          <p:nvPr/>
        </p:nvSpPr>
        <p:spPr>
          <a:xfrm>
            <a:off x="8110339" y="23362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B22859-4617-4E27-9697-0851E20151C7}"/>
              </a:ext>
            </a:extLst>
          </p:cNvPr>
          <p:cNvSpPr txBox="1"/>
          <p:nvPr/>
        </p:nvSpPr>
        <p:spPr>
          <a:xfrm>
            <a:off x="4764088" y="50725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6DF8A0-EF64-4A30-B39E-B43C310562A0}"/>
              </a:ext>
            </a:extLst>
          </p:cNvPr>
          <p:cNvSpPr txBox="1"/>
          <p:nvPr/>
        </p:nvSpPr>
        <p:spPr>
          <a:xfrm>
            <a:off x="1523728" y="240823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7DCA82-F08E-48CD-BD63-5AAE45EC52BE}"/>
              </a:ext>
            </a:extLst>
          </p:cNvPr>
          <p:cNvSpPr/>
          <p:nvPr/>
        </p:nvSpPr>
        <p:spPr>
          <a:xfrm>
            <a:off x="1167855" y="3106498"/>
            <a:ext cx="251445" cy="453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5D016-DF45-4C3F-B152-74764121FC97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(9)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51F4B9-C2A8-4641-A6D3-4A876CA1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EBCD30-D759-4490-ADB5-B92D1AB4A4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18" name="TextBox 17">
            <a:hlinkClick r:id="rId8" action="ppaction://hlinksldjump"/>
            <a:extLst>
              <a:ext uri="{FF2B5EF4-FFF2-40B4-BE49-F238E27FC236}">
                <a16:creationId xmlns:a16="http://schemas.microsoft.com/office/drawing/2014/main" id="{A74C9F2A-E934-46D4-BA73-CA4D7F8BC25B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9" action="ppaction://hlinksldjump"/>
            <a:extLst>
              <a:ext uri="{FF2B5EF4-FFF2-40B4-BE49-F238E27FC236}">
                <a16:creationId xmlns:a16="http://schemas.microsoft.com/office/drawing/2014/main" id="{63E7E5E1-88A9-4EB7-86A7-79E07423011D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CE0EA4EC-3424-4274-8442-017C34A99829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FB24710F-72C3-460E-8974-5E2F5A8BA3D9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B618162D-AB3C-434E-AE5E-DD24087EDFF3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797A0A-E160-4A96-8C98-913F7F24F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58D1CE0F-A16A-42E1-AF61-5419F2FCAA57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787899" y="683369"/>
            <a:ext cx="2843045" cy="65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Select value-RH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2D24679B-9568-424C-AB8B-003F08FD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1BD2DBA-EF34-4823-8850-D66B92D4A7E7}"/>
              </a:ext>
            </a:extLst>
          </p:cNvPr>
          <p:cNvGrpSpPr/>
          <p:nvPr/>
        </p:nvGrpSpPr>
        <p:grpSpPr>
          <a:xfrm>
            <a:off x="1267185" y="1562836"/>
            <a:ext cx="6917241" cy="4837819"/>
            <a:chOff x="2016584" y="1842014"/>
            <a:chExt cx="5364016" cy="36138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3387DA-D925-48EA-BA7B-18124AC70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16" t="1090" r="585" b="871"/>
            <a:stretch/>
          </p:blipFill>
          <p:spPr>
            <a:xfrm>
              <a:off x="2016584" y="1842014"/>
              <a:ext cx="5364016" cy="361389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76CECB-5F6D-4EAF-BFB5-BC6FAEF2CC39}"/>
                </a:ext>
              </a:extLst>
            </p:cNvPr>
            <p:cNvSpPr txBox="1"/>
            <p:nvPr/>
          </p:nvSpPr>
          <p:spPr>
            <a:xfrm>
              <a:off x="5993865" y="285281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86AA20-FCA4-4B19-A122-2364EB0B03E1}"/>
                </a:ext>
              </a:extLst>
            </p:cNvPr>
            <p:cNvSpPr txBox="1"/>
            <p:nvPr/>
          </p:nvSpPr>
          <p:spPr>
            <a:xfrm>
              <a:off x="4718465" y="22047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0D2AEA9-E28A-4C78-B5CC-621284439433}"/>
                </a:ext>
              </a:extLst>
            </p:cNvPr>
            <p:cNvSpPr/>
            <p:nvPr/>
          </p:nvSpPr>
          <p:spPr>
            <a:xfrm>
              <a:off x="3617601" y="3140844"/>
              <a:ext cx="504056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93FA36D-20A8-4D14-96D5-EF6729ACBC38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(10)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74F322-F51E-4145-8E9C-8E7C16DA2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90D0C5-11C4-4932-9018-D00FCEB44A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18" name="TextBox 17">
            <a:hlinkClick r:id="rId8" action="ppaction://hlinksldjump"/>
            <a:extLst>
              <a:ext uri="{FF2B5EF4-FFF2-40B4-BE49-F238E27FC236}">
                <a16:creationId xmlns:a16="http://schemas.microsoft.com/office/drawing/2014/main" id="{EA8BBF2A-5C63-4DF7-8D1C-35C4009D49E2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9" action="ppaction://hlinksldjump"/>
            <a:extLst>
              <a:ext uri="{FF2B5EF4-FFF2-40B4-BE49-F238E27FC236}">
                <a16:creationId xmlns:a16="http://schemas.microsoft.com/office/drawing/2014/main" id="{FACE9A72-D7B9-4C4A-885A-EE094D0383E4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32F775FD-ADE2-4AD1-9FF1-C299A9EE966C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1A418CAD-D23F-4688-ABAD-E7A0EF0909B6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06CF0643-4A17-459E-A05F-05E781D1E944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66C30-29CC-4FE7-A6A9-F5AA291127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2817" y="1468781"/>
            <a:ext cx="7090164" cy="49522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64529B-6B73-40CC-A7DD-667D651AA1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DB57062A-7302-4385-BF9C-A458CCEE9136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98D9D8-1011-4D90-9351-683F08489F2F}"/>
              </a:ext>
            </a:extLst>
          </p:cNvPr>
          <p:cNvSpPr/>
          <p:nvPr/>
        </p:nvSpPr>
        <p:spPr>
          <a:xfrm>
            <a:off x="4281055" y="681196"/>
            <a:ext cx="4352922" cy="688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Convert K to F; [K]*</a:t>
            </a:r>
            <a:r>
              <a:rPr lang="en-US" sz="3200" b="1" i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9/5-457.87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7EFB9BCA-DBAA-491B-A447-896F5914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ontent Placeholder 3">
            <a:extLst>
              <a:ext uri="{FF2B5EF4-FFF2-40B4-BE49-F238E27FC236}">
                <a16:creationId xmlns:a16="http://schemas.microsoft.com/office/drawing/2014/main" id="{EC1FF068-ED74-43F5-8673-3CBC8AAD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10735" y="4214982"/>
            <a:ext cx="3122529" cy="22500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117DBD-EB04-46EA-AB3B-FFED40174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24" y="1517989"/>
            <a:ext cx="7951742" cy="2536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171026-F29C-47AD-ACAD-9C58AC50513D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(11)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2F3305-CF0F-4C04-BB6C-E37D72B14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63376E-3BD7-4C2E-ABDE-AD9BD07658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027444" cy="394206"/>
          </a:xfrm>
          <a:prstGeom prst="rect">
            <a:avLst/>
          </a:prstGeom>
        </p:spPr>
      </p:pic>
      <p:sp>
        <p:nvSpPr>
          <p:cNvPr id="15" name="TextBox 14">
            <a:hlinkClick r:id="rId9" action="ppaction://hlinksldjump"/>
            <a:extLst>
              <a:ext uri="{FF2B5EF4-FFF2-40B4-BE49-F238E27FC236}">
                <a16:creationId xmlns:a16="http://schemas.microsoft.com/office/drawing/2014/main" id="{A07A9BAC-52BF-474F-AEAA-062E9FEADA0B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F69F20B1-3E08-4723-97A7-5A0F102C1A29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8EA179FD-FCCA-40D3-B26B-E3CE427609E0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2" action="ppaction://hlinksldjump"/>
            <a:extLst>
              <a:ext uri="{FF2B5EF4-FFF2-40B4-BE49-F238E27FC236}">
                <a16:creationId xmlns:a16="http://schemas.microsoft.com/office/drawing/2014/main" id="{9494212E-C279-403C-9BD9-8A0F75924627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3" action="ppaction://hlinksldjump"/>
            <a:extLst>
              <a:ext uri="{FF2B5EF4-FFF2-40B4-BE49-F238E27FC236}">
                <a16:creationId xmlns:a16="http://schemas.microsoft.com/office/drawing/2014/main" id="{68966428-FB25-4E8D-9F06-90FBACF13B7B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681822-D65B-4911-9357-A922BC08C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60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FC511A8D-2CC4-4530-BE08-5D9A283DECB3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5007923" y="682177"/>
            <a:ext cx="2510478" cy="714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Merge Join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ECA97138-ABF1-4690-A4CD-81C02669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4229258-0838-4FA5-B443-36D10C7EA7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569" r="1078"/>
          <a:stretch/>
        </p:blipFill>
        <p:spPr>
          <a:xfrm>
            <a:off x="53564" y="2228850"/>
            <a:ext cx="2727344" cy="315125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7528D29-C753-4E4A-858E-5CC84746A0DA}"/>
              </a:ext>
            </a:extLst>
          </p:cNvPr>
          <p:cNvGrpSpPr/>
          <p:nvPr/>
        </p:nvGrpSpPr>
        <p:grpSpPr>
          <a:xfrm>
            <a:off x="2934212" y="2014183"/>
            <a:ext cx="6038850" cy="3580586"/>
            <a:chOff x="4138820" y="1956275"/>
            <a:chExt cx="6038850" cy="358058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27E042-9348-4EB5-9033-B2F0ECD33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67" b="547"/>
            <a:stretch/>
          </p:blipFill>
          <p:spPr>
            <a:xfrm>
              <a:off x="4138820" y="1956275"/>
              <a:ext cx="6038850" cy="35805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D15EDBF-1283-410A-92A1-FADE4C60BEAF}"/>
                </a:ext>
              </a:extLst>
            </p:cNvPr>
            <p:cNvSpPr/>
            <p:nvPr/>
          </p:nvSpPr>
          <p:spPr>
            <a:xfrm>
              <a:off x="6330330" y="2486794"/>
              <a:ext cx="504056" cy="25614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51ADEE1-DE7A-4BE5-AF1B-76A9CD61D494}"/>
                </a:ext>
              </a:extLst>
            </p:cNvPr>
            <p:cNvSpPr/>
            <p:nvPr/>
          </p:nvSpPr>
          <p:spPr>
            <a:xfrm>
              <a:off x="7892430" y="2470879"/>
              <a:ext cx="504056" cy="25614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0E1A1BE-C368-4192-A8CD-88327968FD8D}"/>
                </a:ext>
              </a:extLst>
            </p:cNvPr>
            <p:cNvSpPr/>
            <p:nvPr/>
          </p:nvSpPr>
          <p:spPr>
            <a:xfrm>
              <a:off x="4435827" y="2470879"/>
              <a:ext cx="1079148" cy="25614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2346855-2402-4E04-945D-2521A8260BC6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(12)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E072F9-F37D-48E2-912B-DD6ECCFEB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7A1104-69FD-4F7C-A8B7-C4347E1CD1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AE99E59F-1013-4397-B36A-054715A4CB20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B374D99F-9D02-4B0B-91EA-CC7EFB05D1E1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1" action="ppaction://hlinksldjump"/>
            <a:extLst>
              <a:ext uri="{FF2B5EF4-FFF2-40B4-BE49-F238E27FC236}">
                <a16:creationId xmlns:a16="http://schemas.microsoft.com/office/drawing/2014/main" id="{6B50A47E-0E42-4259-8E7B-68C2DD09E886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3558B69A-29DD-4F4E-A83D-A85B00483D99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33E94026-3402-4C93-9BE0-404D633D5B0A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1A565D-A5A7-41A8-ACF2-0044E8D148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2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D414C4B-0DBA-406E-9C5B-883FBEF75B2A}"/>
              </a:ext>
            </a:extLst>
          </p:cNvPr>
          <p:cNvSpPr/>
          <p:nvPr/>
        </p:nvSpPr>
        <p:spPr>
          <a:xfrm rot="5400000">
            <a:off x="7587869" y="30097"/>
            <a:ext cx="659084" cy="598890"/>
          </a:xfrm>
          <a:prstGeom prst="homePlate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C9EE9F-E6CA-48F2-B8C3-FC751FA3AE37}"/>
              </a:ext>
            </a:extLst>
          </p:cNvPr>
          <p:cNvSpPr/>
          <p:nvPr/>
        </p:nvSpPr>
        <p:spPr>
          <a:xfrm>
            <a:off x="3120273" y="681195"/>
            <a:ext cx="5882326" cy="19521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Calculate HI; </a:t>
            </a:r>
            <a:b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-42.379+(2.04901523*[F])+(10.14333127*[Rh])-(0.22475541*[F]*[Rh])-(0.00683783*[F]*[F])-(0.05481717*[Rh]*[Rh])+(0.00122874*[F]*[F]*[Rh])+(0.00085282*[F]*[Rh]*[Rh])-(0.00000199*[F]*[F]*[Rh]*[Rh])</a:t>
            </a: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C9987B88-F447-4A7F-BF00-A2339DCD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19236F7-0D63-4416-A6AD-8ABA4FAE9C21}"/>
              </a:ext>
            </a:extLst>
          </p:cNvPr>
          <p:cNvGrpSpPr/>
          <p:nvPr/>
        </p:nvGrpSpPr>
        <p:grpSpPr>
          <a:xfrm>
            <a:off x="0" y="2961645"/>
            <a:ext cx="9130978" cy="1125207"/>
            <a:chOff x="1524000" y="2961647"/>
            <a:chExt cx="9144000" cy="112520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10666FD-0C88-4978-8409-3D217764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2961647"/>
              <a:ext cx="9144000" cy="112520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09CABE7-5D6D-4CF9-B188-1AE05139B397}"/>
                </a:ext>
              </a:extLst>
            </p:cNvPr>
            <p:cNvSpPr/>
            <p:nvPr/>
          </p:nvSpPr>
          <p:spPr>
            <a:xfrm rot="5400000">
              <a:off x="9540257" y="3575209"/>
              <a:ext cx="251445" cy="45386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568A827-80F8-41E0-9C3F-E3922646CBA7}"/>
                </a:ext>
              </a:extLst>
            </p:cNvPr>
            <p:cNvSpPr/>
            <p:nvPr/>
          </p:nvSpPr>
          <p:spPr>
            <a:xfrm rot="5400000">
              <a:off x="1764989" y="3503772"/>
              <a:ext cx="356222" cy="453867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01237-7B71-4A40-BC9B-436F6C2EF76C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(13)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961C6A-AC85-4731-905C-C2033EAE1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9F1911-2671-4D4B-A0A5-3A4DAAE849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21A0BDF4-979D-4223-AF94-B86532DAD5B1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759276D4-603F-4197-9085-986F560329E3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99E12BB1-5A3C-42F3-8122-18A884706CA7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284B7BEA-BAE7-43F9-8219-C9C8619E9B07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7BCFA6BF-F368-4D11-BC62-72B8A4AEAE0D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687F35-B0ED-46B3-B992-9C6F74E2F2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53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D6E2CFC4-6AF3-4739-9465-5CD808DB9927}"/>
              </a:ext>
            </a:extLst>
          </p:cNvPr>
          <p:cNvSpPr/>
          <p:nvPr/>
        </p:nvSpPr>
        <p:spPr>
          <a:xfrm rot="5400000">
            <a:off x="7587869" y="30097"/>
            <a:ext cx="659084" cy="598890"/>
          </a:xfrm>
          <a:prstGeom prst="homePlate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64293B-F1A5-469A-A891-27F570768562}"/>
              </a:ext>
            </a:extLst>
          </p:cNvPr>
          <p:cNvSpPr/>
          <p:nvPr/>
        </p:nvSpPr>
        <p:spPr>
          <a:xfrm>
            <a:off x="4656221" y="687745"/>
            <a:ext cx="3977755" cy="745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Convert F to C; ([HI]-32)*5/9</a:t>
            </a:r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5E083F0-7D48-4042-AD72-6CCA964A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C093620-4748-468B-A23F-AC1E2F93E457}"/>
              </a:ext>
            </a:extLst>
          </p:cNvPr>
          <p:cNvGrpSpPr/>
          <p:nvPr/>
        </p:nvGrpSpPr>
        <p:grpSpPr>
          <a:xfrm>
            <a:off x="205849" y="2284029"/>
            <a:ext cx="8732302" cy="3507171"/>
            <a:chOff x="2984412" y="2207430"/>
            <a:chExt cx="6225886" cy="241240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7C2D28-71C2-4C06-B39E-EB97120B5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4" t="1236" r="461" b="2463"/>
            <a:stretch/>
          </p:blipFill>
          <p:spPr>
            <a:xfrm>
              <a:off x="2984412" y="2207430"/>
              <a:ext cx="6225886" cy="2412405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CF919A-37F6-4ECF-80B2-1ADE548B9771}"/>
                </a:ext>
              </a:extLst>
            </p:cNvPr>
            <p:cNvCxnSpPr/>
            <p:nvPr/>
          </p:nvCxnSpPr>
          <p:spPr>
            <a:xfrm>
              <a:off x="3362325" y="3429000"/>
              <a:ext cx="2857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3DA5EC-5BFA-4DD4-93B1-11388DD74849}"/>
                </a:ext>
              </a:extLst>
            </p:cNvPr>
            <p:cNvCxnSpPr/>
            <p:nvPr/>
          </p:nvCxnSpPr>
          <p:spPr>
            <a:xfrm>
              <a:off x="4086225" y="3429000"/>
              <a:ext cx="2857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F47F2D5-6CFE-4E90-A852-8ED1E49A4D64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(14)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916C93-88E2-4F8C-BB25-BE968CA16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E30FD-C43F-4068-9765-6842E8AE7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17" name="TextBox 16">
            <a:hlinkClick r:id="rId8" action="ppaction://hlinksldjump"/>
            <a:extLst>
              <a:ext uri="{FF2B5EF4-FFF2-40B4-BE49-F238E27FC236}">
                <a16:creationId xmlns:a16="http://schemas.microsoft.com/office/drawing/2014/main" id="{AD50428C-5E2B-461E-AD8D-5FE5EB07E24D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D8327196-DBFC-4DDE-B500-F138E6EFB4AB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35F480C9-D084-4072-B71F-51576DC73E36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1" action="ppaction://hlinksldjump"/>
            <a:extLst>
              <a:ext uri="{FF2B5EF4-FFF2-40B4-BE49-F238E27FC236}">
                <a16:creationId xmlns:a16="http://schemas.microsoft.com/office/drawing/2014/main" id="{B13544BE-3BBB-4AE2-B71D-76F07E7B1181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2" action="ppaction://hlinksldjump"/>
            <a:extLst>
              <a:ext uri="{FF2B5EF4-FFF2-40B4-BE49-F238E27FC236}">
                <a16:creationId xmlns:a16="http://schemas.microsoft.com/office/drawing/2014/main" id="{E767D56F-94CD-4E72-8232-B9FD12C33E95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52E6DE-9E24-4658-AF09-20622CB60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58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D97BD04B-009A-407F-8339-EC85A7104BC5}"/>
              </a:ext>
            </a:extLst>
          </p:cNvPr>
          <p:cNvSpPr/>
          <p:nvPr/>
        </p:nvSpPr>
        <p:spPr>
          <a:xfrm rot="5400000">
            <a:off x="7587869" y="30097"/>
            <a:ext cx="659084" cy="598890"/>
          </a:xfrm>
          <a:prstGeom prst="homePlate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5845652" y="691982"/>
            <a:ext cx="2741154" cy="5749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MS Excel output</a:t>
            </a:r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A90AD2E0-752B-4058-AE6B-5C1AAF0C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ontent Placeholder 3">
            <a:extLst>
              <a:ext uri="{FF2B5EF4-FFF2-40B4-BE49-F238E27FC236}">
                <a16:creationId xmlns:a16="http://schemas.microsoft.com/office/drawing/2014/main" id="{3DED7C1E-7126-4B81-88ED-AB5F08458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1423711"/>
            <a:ext cx="4739508" cy="3526554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39AFCE3-A2DF-4FF5-9BEE-C37E4D4B7072}"/>
              </a:ext>
            </a:extLst>
          </p:cNvPr>
          <p:cNvSpPr/>
          <p:nvPr/>
        </p:nvSpPr>
        <p:spPr>
          <a:xfrm rot="5400000">
            <a:off x="2599292" y="1908177"/>
            <a:ext cx="400110" cy="4652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B7403D-B94D-4356-A14C-45BBF7311540}"/>
              </a:ext>
            </a:extLst>
          </p:cNvPr>
          <p:cNvSpPr txBox="1"/>
          <p:nvPr/>
        </p:nvSpPr>
        <p:spPr>
          <a:xfrm>
            <a:off x="183038" y="1819543"/>
            <a:ext cx="26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3A4D64-C2FE-491C-94A1-E57E1ACDBC07}"/>
              </a:ext>
            </a:extLst>
          </p:cNvPr>
          <p:cNvSpPr txBox="1"/>
          <p:nvPr/>
        </p:nvSpPr>
        <p:spPr>
          <a:xfrm>
            <a:off x="8331086" y="31338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5621C4B-F488-4AF8-B181-D927F5BB8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r="42125"/>
          <a:stretch/>
        </p:blipFill>
        <p:spPr>
          <a:xfrm>
            <a:off x="4886061" y="1299799"/>
            <a:ext cx="4250281" cy="51602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6E6538-09BC-408F-B0CC-32B66B7FB1D1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(15)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271681-EA86-4873-986C-4CA97D0061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3F3112-5F6D-4124-B02B-0EF0878E24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052BA35D-D59E-45BB-B556-967AFB60FDB6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6A8B10D1-DBEE-4684-9F02-D494C0DB749F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1" action="ppaction://hlinksldjump"/>
            <a:extLst>
              <a:ext uri="{FF2B5EF4-FFF2-40B4-BE49-F238E27FC236}">
                <a16:creationId xmlns:a16="http://schemas.microsoft.com/office/drawing/2014/main" id="{EAE3BE6C-D7DE-491B-A275-A326A86BE0AC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CDF8FDC3-BCCE-4E1F-BD41-EC035CE8738F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3" action="ppaction://hlinksldjump"/>
            <a:extLst>
              <a:ext uri="{FF2B5EF4-FFF2-40B4-BE49-F238E27FC236}">
                <a16:creationId xmlns:a16="http://schemas.microsoft.com/office/drawing/2014/main" id="{C5A56754-DC28-4357-93BE-640349B4B331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185B08-0F85-493B-B3D1-E2D72AADF1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26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E373688B-C4B7-485B-9A48-BBE1E9645E1D}"/>
              </a:ext>
            </a:extLst>
          </p:cNvPr>
          <p:cNvSpPr/>
          <p:nvPr/>
        </p:nvSpPr>
        <p:spPr>
          <a:xfrm rot="5400000">
            <a:off x="7587869" y="30097"/>
            <a:ext cx="659084" cy="598890"/>
          </a:xfrm>
          <a:prstGeom prst="homePlate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9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E489C0FF-1DB8-4EAA-8463-30507E9D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Content Placeholder 6">
            <a:extLst>
              <a:ext uri="{FF2B5EF4-FFF2-40B4-BE49-F238E27FC236}">
                <a16:creationId xmlns:a16="http://schemas.microsoft.com/office/drawing/2014/main" id="{F9EEEF16-9838-4861-AA9E-592FD9C91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63152"/>
          <a:stretch/>
        </p:blipFill>
        <p:spPr>
          <a:xfrm>
            <a:off x="148526" y="2066201"/>
            <a:ext cx="8848240" cy="30494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C44D109-2D60-441A-9A39-46E707E9D2EF}"/>
              </a:ext>
            </a:extLst>
          </p:cNvPr>
          <p:cNvSpPr txBox="1"/>
          <p:nvPr/>
        </p:nvSpPr>
        <p:spPr>
          <a:xfrm>
            <a:off x="5355925" y="312574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5A9473-CF89-48CF-AACF-EF56DF881F2B}"/>
              </a:ext>
            </a:extLst>
          </p:cNvPr>
          <p:cNvSpPr txBox="1"/>
          <p:nvPr/>
        </p:nvSpPr>
        <p:spPr>
          <a:xfrm>
            <a:off x="5197237" y="342900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723190-52BD-4569-981A-D4961C980B0F}"/>
              </a:ext>
            </a:extLst>
          </p:cNvPr>
          <p:cNvSpPr/>
          <p:nvPr/>
        </p:nvSpPr>
        <p:spPr>
          <a:xfrm>
            <a:off x="5508280" y="687365"/>
            <a:ext cx="3304852" cy="5266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MS Excel writer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A94-5983-4F0B-8FB0-C3903C8DA6EB}"/>
              </a:ext>
            </a:extLst>
          </p:cNvPr>
          <p:cNvSpPr/>
          <p:nvPr/>
        </p:nvSpPr>
        <p:spPr>
          <a:xfrm>
            <a:off x="510024" y="274006"/>
            <a:ext cx="2120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(16)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039FB33-86C4-4DD4-B6F9-2E7605A5CA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EF5636-8BCE-4FC1-80E1-10115A86FC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3027444" cy="394206"/>
          </a:xfrm>
          <a:prstGeom prst="rect">
            <a:avLst/>
          </a:prstGeom>
        </p:spPr>
      </p:pic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3582C592-3CB4-4947-ADD1-0663EC82005F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215C150F-EB59-4716-AEAE-19483E586BE9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6CAF854E-CB8A-49C8-BA68-B5E4B0CED8A9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40C61C09-C937-406B-AA93-6278D7FE9082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1FB9B851-F4F7-4FBE-AFB0-FBE1DE447A5B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EFAB81-C540-461D-82DE-C3833F36C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07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7BFF7-29E5-4391-9277-E7E9E9C0CB7C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E980C-CAEE-4A8A-8753-F26BDCDD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Brief Steps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67F483F-7774-4AE3-B98D-C6FCB2006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2" y="378305"/>
            <a:ext cx="863597" cy="8635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451931" y="1022432"/>
            <a:ext cx="7582397" cy="619364"/>
          </a:xfrm>
          <a:prstGeom prst="rect">
            <a:avLst/>
          </a:prstGeom>
        </p:spPr>
      </p:pic>
      <p:sp>
        <p:nvSpPr>
          <p:cNvPr id="54" name="TextBox 53">
            <a:hlinkClick r:id="rId6" action="ppaction://hlinksldjump"/>
            <a:extLst>
              <a:ext uri="{FF2B5EF4-FFF2-40B4-BE49-F238E27FC236}">
                <a16:creationId xmlns:a16="http://schemas.microsoft.com/office/drawing/2014/main" id="{061378E5-47F6-43E3-8942-6C3069596BE4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hlinkClick r:id="rId7" action="ppaction://hlinksldjump"/>
            <a:extLst>
              <a:ext uri="{FF2B5EF4-FFF2-40B4-BE49-F238E27FC236}">
                <a16:creationId xmlns:a16="http://schemas.microsoft.com/office/drawing/2014/main" id="{8F5FD55C-3DAC-42CC-8148-52EA5DDA4162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hlinkClick r:id="rId8" action="ppaction://hlinksldjump"/>
            <a:extLst>
              <a:ext uri="{FF2B5EF4-FFF2-40B4-BE49-F238E27FC236}">
                <a16:creationId xmlns:a16="http://schemas.microsoft.com/office/drawing/2014/main" id="{57320F25-CB93-4EBF-8D2B-630379CA0F42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hlinkClick r:id="rId9" action="ppaction://hlinksldjump"/>
            <a:extLst>
              <a:ext uri="{FF2B5EF4-FFF2-40B4-BE49-F238E27FC236}">
                <a16:creationId xmlns:a16="http://schemas.microsoft.com/office/drawing/2014/main" id="{EC710056-0979-4AA0-AE1C-92237EAD1173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hlinkClick r:id="rId10" action="ppaction://hlinksldjump"/>
            <a:extLst>
              <a:ext uri="{FF2B5EF4-FFF2-40B4-BE49-F238E27FC236}">
                <a16:creationId xmlns:a16="http://schemas.microsoft.com/office/drawing/2014/main" id="{F043CA20-43EA-4F86-92A2-CB9258BD376F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B60456C-8736-45C0-85BB-63AF3056C713}"/>
              </a:ext>
            </a:extLst>
          </p:cNvPr>
          <p:cNvGrpSpPr/>
          <p:nvPr/>
        </p:nvGrpSpPr>
        <p:grpSpPr>
          <a:xfrm>
            <a:off x="935952" y="1767764"/>
            <a:ext cx="7760318" cy="4545117"/>
            <a:chOff x="1056660" y="2887185"/>
            <a:chExt cx="11036898" cy="6464164"/>
          </a:xfrm>
        </p:grpSpPr>
        <p:grpSp>
          <p:nvGrpSpPr>
            <p:cNvPr id="47" name="Group 78">
              <a:extLst>
                <a:ext uri="{FF2B5EF4-FFF2-40B4-BE49-F238E27FC236}">
                  <a16:creationId xmlns:a16="http://schemas.microsoft.com/office/drawing/2014/main" id="{018CD13B-460E-4AED-87C7-13B9C3642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660" y="2887185"/>
              <a:ext cx="11036898" cy="6144650"/>
              <a:chOff x="984155" y="2382460"/>
              <a:chExt cx="11036528" cy="6145792"/>
            </a:xfrm>
          </p:grpSpPr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09DF1EA1-3A32-4178-ACA9-A64F391CC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048" y="6627970"/>
                <a:ext cx="2519278" cy="189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/>
              <a:lstStyle/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rgbClr val="4314F0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3</a:t>
                </a:r>
                <a:endParaRPr lang="en-US" altLang="en-US" sz="2000" dirty="0">
                  <a:solidFill>
                    <a:srgbClr val="4314F0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Convert data from grib2 format to csv format </a:t>
                </a:r>
                <a:endParaRPr lang="en-US" altLang="en-US" sz="1406" baseline="86000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BF65F30C-DDDA-4EDE-810A-7473FE85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155" y="6634012"/>
                <a:ext cx="2519277" cy="189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/>
              <a:lstStyle/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rgbClr val="C00000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1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Download GFS 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grib2-format data using </a:t>
                </a:r>
                <a:r>
                  <a:rPr lang="en-US" altLang="en-US" sz="1406" dirty="0" err="1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grib</a:t>
                </a: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-filter tool</a:t>
                </a:r>
                <a:endParaRPr lang="en-US" altLang="en-US" sz="1406" baseline="86000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CB804F7E-2065-4E69-956A-74FF34C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1152" y="2382460"/>
                <a:ext cx="2519279" cy="182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/>
              <a:lstStyle/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Input the variable data in csv format into Pentaho program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rgbClr val="B000B0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4</a:t>
                </a:r>
                <a:endParaRPr lang="en-US" altLang="en-US" sz="2000" dirty="0">
                  <a:solidFill>
                    <a:srgbClr val="B000B0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6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6" baseline="86000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</p:txBody>
          </p:sp>
          <p:sp>
            <p:nvSpPr>
              <p:cNvPr id="59" name="Rectangle 32">
                <a:extLst>
                  <a:ext uri="{FF2B5EF4-FFF2-40B4-BE49-F238E27FC236}">
                    <a16:creationId xmlns:a16="http://schemas.microsoft.com/office/drawing/2014/main" id="{D94CFA0E-3DF5-4B47-AA46-900E611B3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485" y="2416755"/>
                <a:ext cx="2517691" cy="1712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/>
              <a:lstStyle/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Set </a:t>
                </a:r>
                <a:r>
                  <a:rPr lang="en-US" altLang="en-US" sz="1406" dirty="0" err="1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lat</a:t>
                </a: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, </a:t>
                </a:r>
                <a:r>
                  <a:rPr lang="en-US" altLang="en-US" sz="1406" dirty="0" err="1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lon</a:t>
                </a: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, date, time, and variables (temperature and relative humidity)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2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6" baseline="86000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</p:txBody>
          </p:sp>
          <p:grpSp>
            <p:nvGrpSpPr>
              <p:cNvPr id="60" name="Group 74">
                <a:extLst>
                  <a:ext uri="{FF2B5EF4-FFF2-40B4-BE49-F238E27FC236}">
                    <a16:creationId xmlns:a16="http://schemas.microsoft.com/office/drawing/2014/main" id="{2E636379-95EE-42AF-B6D1-BAF769C31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7625" y="4134275"/>
                <a:ext cx="10349481" cy="2443617"/>
                <a:chOff x="1317625" y="2931819"/>
                <a:chExt cx="10349481" cy="2443617"/>
              </a:xfrm>
            </p:grpSpPr>
            <p:sp>
              <p:nvSpPr>
                <p:cNvPr id="62" name="AutoShape 4">
                  <a:extLst>
                    <a:ext uri="{FF2B5EF4-FFF2-40B4-BE49-F238E27FC236}">
                      <a16:creationId xmlns:a16="http://schemas.microsoft.com/office/drawing/2014/main" id="{B768B8DA-7461-408D-8794-A261EA51B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7625" y="3269917"/>
                  <a:ext cx="1852338" cy="946941"/>
                </a:xfrm>
                <a:custGeom>
                  <a:avLst/>
                  <a:gdLst>
                    <a:gd name="T0" fmla="*/ 2147483646 w 21577"/>
                    <a:gd name="T1" fmla="*/ 931536352 h 21389"/>
                    <a:gd name="T2" fmla="*/ 2147483646 w 21577"/>
                    <a:gd name="T3" fmla="*/ 931536352 h 21389"/>
                    <a:gd name="T4" fmla="*/ 2147483646 w 21577"/>
                    <a:gd name="T5" fmla="*/ 931536352 h 21389"/>
                    <a:gd name="T6" fmla="*/ 2147483646 w 21577"/>
                    <a:gd name="T7" fmla="*/ 931536352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63" name="AutoShape 5">
                  <a:extLst>
                    <a:ext uri="{FF2B5EF4-FFF2-40B4-BE49-F238E27FC236}">
                      <a16:creationId xmlns:a16="http://schemas.microsoft.com/office/drawing/2014/main" id="{FA6EB96D-50EF-4C46-97C9-362930E2E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015162" y="4073876"/>
                  <a:ext cx="1852338" cy="946940"/>
                </a:xfrm>
                <a:custGeom>
                  <a:avLst/>
                  <a:gdLst>
                    <a:gd name="T0" fmla="*/ 2147483646 w 21577"/>
                    <a:gd name="T1" fmla="*/ 931532402 h 21389"/>
                    <a:gd name="T2" fmla="*/ 2147483646 w 21577"/>
                    <a:gd name="T3" fmla="*/ 931532402 h 21389"/>
                    <a:gd name="T4" fmla="*/ 2147483646 w 21577"/>
                    <a:gd name="T5" fmla="*/ 931532402 h 21389"/>
                    <a:gd name="T6" fmla="*/ 2147483646 w 21577"/>
                    <a:gd name="T7" fmla="*/ 931532402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00F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65" name="AutoShape 6">
                  <a:extLst>
                    <a:ext uri="{FF2B5EF4-FFF2-40B4-BE49-F238E27FC236}">
                      <a16:creationId xmlns:a16="http://schemas.microsoft.com/office/drawing/2014/main" id="{F6A82A1E-E627-46CA-BCF5-4D8E7A36C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697" y="3268663"/>
                  <a:ext cx="1851016" cy="948195"/>
                </a:xfrm>
                <a:custGeom>
                  <a:avLst/>
                  <a:gdLst>
                    <a:gd name="T0" fmla="*/ 2147483646 w 21577"/>
                    <a:gd name="T1" fmla="*/ 935241315 h 21389"/>
                    <a:gd name="T2" fmla="*/ 2147483646 w 21577"/>
                    <a:gd name="T3" fmla="*/ 935241315 h 21389"/>
                    <a:gd name="T4" fmla="*/ 2147483646 w 21577"/>
                    <a:gd name="T5" fmla="*/ 935241315 h 21389"/>
                    <a:gd name="T6" fmla="*/ 2147483646 w 21577"/>
                    <a:gd name="T7" fmla="*/ 935241315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66" name="AutoShape 7">
                  <a:extLst>
                    <a:ext uri="{FF2B5EF4-FFF2-40B4-BE49-F238E27FC236}">
                      <a16:creationId xmlns:a16="http://schemas.microsoft.com/office/drawing/2014/main" id="{BB47C57B-6B3A-4EC0-A2DA-B581363E9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410233" y="4072621"/>
                  <a:ext cx="1851015" cy="946941"/>
                </a:xfrm>
                <a:custGeom>
                  <a:avLst/>
                  <a:gdLst>
                    <a:gd name="T0" fmla="*/ 2147483646 w 21577"/>
                    <a:gd name="T1" fmla="*/ 931536352 h 21389"/>
                    <a:gd name="T2" fmla="*/ 2147483646 w 21577"/>
                    <a:gd name="T3" fmla="*/ 931536352 h 21389"/>
                    <a:gd name="T4" fmla="*/ 2147483646 w 21577"/>
                    <a:gd name="T5" fmla="*/ 931536352 h 21389"/>
                    <a:gd name="T6" fmla="*/ 2147483646 w 21577"/>
                    <a:gd name="T7" fmla="*/ 931536352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00BC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67" name="AutoShape 8">
                  <a:extLst>
                    <a:ext uri="{FF2B5EF4-FFF2-40B4-BE49-F238E27FC236}">
                      <a16:creationId xmlns:a16="http://schemas.microsoft.com/office/drawing/2014/main" id="{18E3EB3E-A508-44A5-894A-B07344528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6446" y="3268663"/>
                  <a:ext cx="1852338" cy="948195"/>
                </a:xfrm>
                <a:custGeom>
                  <a:avLst/>
                  <a:gdLst>
                    <a:gd name="T0" fmla="*/ 2147483646 w 21577"/>
                    <a:gd name="T1" fmla="*/ 935241315 h 21389"/>
                    <a:gd name="T2" fmla="*/ 2147483646 w 21577"/>
                    <a:gd name="T3" fmla="*/ 935241315 h 21389"/>
                    <a:gd name="T4" fmla="*/ 2147483646 w 21577"/>
                    <a:gd name="T5" fmla="*/ 935241315 h 21389"/>
                    <a:gd name="T6" fmla="*/ 2147483646 w 21577"/>
                    <a:gd name="T7" fmla="*/ 935241315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605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68" name="Oval 9">
                  <a:extLst>
                    <a:ext uri="{FF2B5EF4-FFF2-40B4-BE49-F238E27FC236}">
                      <a16:creationId xmlns:a16="http://schemas.microsoft.com/office/drawing/2014/main" id="{6379C40E-B0BB-440B-B6C1-F6D5AC23F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247" y="3652678"/>
                  <a:ext cx="1142962" cy="1084464"/>
                </a:xfrm>
                <a:prstGeom prst="ellipse">
                  <a:avLst/>
                </a:prstGeom>
                <a:solidFill>
                  <a:srgbClr val="D20000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47" dirty="0">
                    <a:solidFill>
                      <a:srgbClr val="FFFFFF"/>
                    </a:solidFill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69" name="Oval 10">
                  <a:extLst>
                    <a:ext uri="{FF2B5EF4-FFF2-40B4-BE49-F238E27FC236}">
                      <a16:creationId xmlns:a16="http://schemas.microsoft.com/office/drawing/2014/main" id="{3CC114E0-C9B2-4A1C-ACA7-DCAF18FBB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8793" y="3652679"/>
                  <a:ext cx="1142962" cy="1084465"/>
                </a:xfrm>
                <a:prstGeom prst="ellipse">
                  <a:avLst/>
                </a:prstGeom>
                <a:solidFill>
                  <a:srgbClr val="FF8B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MS PGothic" panose="020B0600070205080204" pitchFamily="34" charset="-128"/>
                    <a:sym typeface="Helvetica Light" charset="0"/>
                  </a:endParaRPr>
                </a:p>
              </p:txBody>
            </p:sp>
            <p:sp>
              <p:nvSpPr>
                <p:cNvPr id="70" name="Oval 11">
                  <a:extLst>
                    <a:ext uri="{FF2B5EF4-FFF2-40B4-BE49-F238E27FC236}">
                      <a16:creationId xmlns:a16="http://schemas.microsoft.com/office/drawing/2014/main" id="{2D0EBC3A-C7A9-4CF5-873C-779FF3852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2921" y="3652679"/>
                  <a:ext cx="1144549" cy="1084465"/>
                </a:xfrm>
                <a:prstGeom prst="ellipse">
                  <a:avLst/>
                </a:prstGeom>
                <a:solidFill>
                  <a:srgbClr val="431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547" dirty="0">
                    <a:solidFill>
                      <a:srgbClr val="FFFFFF"/>
                    </a:solidFill>
                    <a:latin typeface="Helvetica Light" charset="0"/>
                    <a:ea typeface="MS PGothic" panose="020B0600070205080204" pitchFamily="34" charset="-128"/>
                    <a:sym typeface="Helvetica Light" charset="0"/>
                  </a:endParaRP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491AD6E7-4D03-4B9F-928B-F5FF88542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191" y="3652679"/>
                  <a:ext cx="1142962" cy="108446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547" dirty="0">
                    <a:solidFill>
                      <a:srgbClr val="FFFFFF"/>
                    </a:solidFill>
                    <a:latin typeface="Helvetica Light" charset="0"/>
                    <a:ea typeface="MS PGothic" panose="020B0600070205080204" pitchFamily="34" charset="-128"/>
                    <a:sym typeface="Helvetica Light" charset="0"/>
                  </a:endParaRPr>
                </a:p>
              </p:txBody>
            </p:sp>
            <p:sp>
              <p:nvSpPr>
                <p:cNvPr id="72" name="Oval 13">
                  <a:extLst>
                    <a:ext uri="{FF2B5EF4-FFF2-40B4-BE49-F238E27FC236}">
                      <a16:creationId xmlns:a16="http://schemas.microsoft.com/office/drawing/2014/main" id="{FF1B7CF0-0372-4E15-9FFA-3E9210767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90064" y="3652679"/>
                  <a:ext cx="1142962" cy="1084465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MS PGothic" panose="020B0600070205080204" pitchFamily="34" charset="-128"/>
                    <a:sym typeface="Helvetica Light" charset="0"/>
                  </a:endParaRPr>
                </a:p>
              </p:txBody>
            </p:sp>
            <p:sp>
              <p:nvSpPr>
                <p:cNvPr id="77" name="Rectangle 1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89FF3FC8-83DC-4E3C-ABB7-64AB0102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674" y="3967150"/>
                  <a:ext cx="937458" cy="448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9050" tIns="19050" rIns="19050" bIns="19050" anchor="ctr">
                  <a:spAutoFit/>
                </a:bodyPr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Open Sans" charset="0"/>
                      <a:ea typeface="MS PGothic" panose="020B0600070205080204" pitchFamily="34" charset="-128"/>
                      <a:sym typeface="Open Sans" charset="0"/>
                    </a:rPr>
                    <a:t>LOAD</a:t>
                  </a:r>
                </a:p>
              </p:txBody>
            </p:sp>
            <p:sp>
              <p:nvSpPr>
                <p:cNvPr id="83" name="Line 21">
                  <a:extLst>
                    <a:ext uri="{FF2B5EF4-FFF2-40B4-BE49-F238E27FC236}">
                      <a16:creationId xmlns:a16="http://schemas.microsoft.com/office/drawing/2014/main" id="{2CD2B12D-65B1-4A3B-ACA7-860A787B6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4728" y="5181725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85" name="Line 24">
                  <a:extLst>
                    <a:ext uri="{FF2B5EF4-FFF2-40B4-BE49-F238E27FC236}">
                      <a16:creationId xmlns:a16="http://schemas.microsoft.com/office/drawing/2014/main" id="{9313A9EC-CD37-4649-A827-2DD6337BD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0435" y="3003270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91" name="Line 30">
                  <a:extLst>
                    <a:ext uri="{FF2B5EF4-FFF2-40B4-BE49-F238E27FC236}">
                      <a16:creationId xmlns:a16="http://schemas.microsoft.com/office/drawing/2014/main" id="{FD37AD5F-E3F6-4042-947D-15F8589D9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10600" y="5181725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06" name="Line 33">
                  <a:extLst>
                    <a:ext uri="{FF2B5EF4-FFF2-40B4-BE49-F238E27FC236}">
                      <a16:creationId xmlns:a16="http://schemas.microsoft.com/office/drawing/2014/main" id="{A1020390-C12E-4EB9-9190-46F00543D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095036" y="5181725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07" name="AutoShape 5">
                  <a:extLst>
                    <a:ext uri="{FF2B5EF4-FFF2-40B4-BE49-F238E27FC236}">
                      <a16:creationId xmlns:a16="http://schemas.microsoft.com/office/drawing/2014/main" id="{3C3B15EC-05DA-4628-9930-9007B698B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9814768" y="4084712"/>
                  <a:ext cx="1852338" cy="946940"/>
                </a:xfrm>
                <a:custGeom>
                  <a:avLst/>
                  <a:gdLst>
                    <a:gd name="T0" fmla="*/ 2147483646 w 21577"/>
                    <a:gd name="T1" fmla="*/ 931532402 h 21389"/>
                    <a:gd name="T2" fmla="*/ 2147483646 w 21577"/>
                    <a:gd name="T3" fmla="*/ 931532402 h 21389"/>
                    <a:gd name="T4" fmla="*/ 2147483646 w 21577"/>
                    <a:gd name="T5" fmla="*/ 931532402 h 21389"/>
                    <a:gd name="T6" fmla="*/ 2147483646 w 21577"/>
                    <a:gd name="T7" fmla="*/ 931532402 h 213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77" h="21389">
                      <a:moveTo>
                        <a:pt x="1788" y="19700"/>
                      </a:moveTo>
                      <a:cubicBezTo>
                        <a:pt x="1793" y="20758"/>
                        <a:pt x="1270" y="21559"/>
                        <a:pt x="704" y="21358"/>
                      </a:cubicBezTo>
                      <a:cubicBezTo>
                        <a:pt x="277" y="21206"/>
                        <a:pt x="-23" y="20498"/>
                        <a:pt x="2" y="19700"/>
                      </a:cubicBezTo>
                      <a:cubicBezTo>
                        <a:pt x="34" y="8831"/>
                        <a:pt x="4827" y="40"/>
                        <a:pt x="10744" y="0"/>
                      </a:cubicBezTo>
                      <a:cubicBezTo>
                        <a:pt x="16695" y="-41"/>
                        <a:pt x="21542" y="8776"/>
                        <a:pt x="21577" y="19709"/>
                      </a:cubicBezTo>
                      <a:cubicBezTo>
                        <a:pt x="21577" y="20638"/>
                        <a:pt x="21159" y="21384"/>
                        <a:pt x="20654" y="21359"/>
                      </a:cubicBezTo>
                      <a:cubicBezTo>
                        <a:pt x="20168" y="21335"/>
                        <a:pt x="19781" y="20602"/>
                        <a:pt x="19784" y="19709"/>
                      </a:cubicBezTo>
                      <a:cubicBezTo>
                        <a:pt x="19778" y="10662"/>
                        <a:pt x="15809" y="3309"/>
                        <a:pt x="10884" y="3220"/>
                      </a:cubicBezTo>
                      <a:cubicBezTo>
                        <a:pt x="5889" y="3131"/>
                        <a:pt x="1809" y="10524"/>
                        <a:pt x="1788" y="19700"/>
                      </a:cubicBezTo>
                      <a:close/>
                    </a:path>
                  </a:pathLst>
                </a:custGeom>
                <a:solidFill>
                  <a:srgbClr val="0086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41186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84" baseline="8600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endParaRPr>
                </a:p>
              </p:txBody>
            </p:sp>
            <p:sp>
              <p:nvSpPr>
                <p:cNvPr id="108" name="Oval 10">
                  <a:extLst>
                    <a:ext uri="{FF2B5EF4-FFF2-40B4-BE49-F238E27FC236}">
                      <a16:creationId xmlns:a16="http://schemas.microsoft.com/office/drawing/2014/main" id="{83D9B57C-C4B5-487C-92BF-549F6176D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74500" y="3652679"/>
                  <a:ext cx="1142962" cy="108446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MS PGothic" panose="020B0600070205080204" pitchFamily="34" charset="-128"/>
                    <a:sym typeface="Helvetica Light" charset="0"/>
                  </a:endParaRPr>
                </a:p>
              </p:txBody>
            </p:sp>
            <p:sp>
              <p:nvSpPr>
                <p:cNvPr id="110" name="Line 24">
                  <a:extLst>
                    <a:ext uri="{FF2B5EF4-FFF2-40B4-BE49-F238E27FC236}">
                      <a16:creationId xmlns:a16="http://schemas.microsoft.com/office/drawing/2014/main" id="{A1FCB893-B5DB-47D6-BCCB-3DB532DA4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66306" y="2931819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11" name="Line 24">
                  <a:extLst>
                    <a:ext uri="{FF2B5EF4-FFF2-40B4-BE49-F238E27FC236}">
                      <a16:creationId xmlns:a16="http://schemas.microsoft.com/office/drawing/2014/main" id="{72D4F43A-EE8A-4FD3-9E8B-EBBCC7573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50743" y="2931819"/>
                  <a:ext cx="0" cy="193711"/>
                </a:xfrm>
                <a:prstGeom prst="line">
                  <a:avLst/>
                </a:prstGeom>
                <a:noFill/>
                <a:ln w="2540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lIns="19050" tIns="19050" rIns="19050" bIns="19050" anchor="ctr"/>
                <a:lstStyle/>
                <a:p>
                  <a:pPr algn="ctr" defTabSz="411868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547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C513468C-1467-49AC-837E-B92D5B8B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1406" y="2655172"/>
                <a:ext cx="2519277" cy="1329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/>
              <a:lstStyle/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6" dirty="0">
                    <a:solidFill>
                      <a:srgbClr val="7B7B7B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Display Heat Index forecast data using Surfer program</a:t>
                </a:r>
              </a:p>
              <a:p>
                <a:pPr algn="ctr" defTabSz="411868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rgbClr val="0070C0"/>
                    </a:solidFill>
                    <a:latin typeface="Open Sans" charset="0"/>
                    <a:ea typeface="MS PGothic" panose="020B0600070205080204" pitchFamily="34" charset="-128"/>
                    <a:sym typeface="Open Sans" charset="0"/>
                  </a:rPr>
                  <a:t>6</a:t>
                </a:r>
                <a:endParaRPr lang="en-US" altLang="en-US" baseline="86000" dirty="0">
                  <a:solidFill>
                    <a:srgbClr val="0070C0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endParaRPr>
              </a:p>
            </p:txBody>
          </p:sp>
        </p:grp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id="{62B54237-7EC4-4F45-A6B7-21C6726A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544" y="7125597"/>
              <a:ext cx="2519363" cy="222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CC0099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rPr>
                <a:t>5</a:t>
              </a:r>
              <a:endParaRPr lang="en-US" altLang="en-US" sz="2000" dirty="0">
                <a:solidFill>
                  <a:srgbClr val="CC0099"/>
                </a:solidFill>
                <a:latin typeface="Open Sans" charset="0"/>
                <a:ea typeface="MS PGothic" panose="020B0600070205080204" pitchFamily="34" charset="-128"/>
                <a:sym typeface="Open Sans" charset="0"/>
              </a:endParaRPr>
            </a:p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6" dirty="0">
                  <a:solidFill>
                    <a:srgbClr val="7B7B7B"/>
                  </a:solidFill>
                  <a:latin typeface="Open Sans" charset="0"/>
                  <a:ea typeface="MS PGothic" panose="020B0600070205080204" pitchFamily="34" charset="-128"/>
                  <a:sym typeface="Open Sans" charset="0"/>
                </a:rPr>
                <a:t>Apply Heat Index formula to get Heat Index forecast</a:t>
              </a:r>
              <a:endParaRPr lang="en-US" altLang="en-US" sz="1406" baseline="86000" dirty="0">
                <a:solidFill>
                  <a:srgbClr val="7B7B7B"/>
                </a:solidFill>
                <a:latin typeface="Open Sans" charset="0"/>
                <a:ea typeface="MS PGothic" panose="020B0600070205080204" pitchFamily="34" charset="-128"/>
                <a:sym typeface="Open Sans" charset="0"/>
              </a:endParaRPr>
            </a:p>
          </p:txBody>
        </p:sp>
      </p:grpSp>
      <p:sp>
        <p:nvSpPr>
          <p:cNvPr id="112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CD41E15E-4D58-45BA-B17A-757BCE6EA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788" y="3708166"/>
            <a:ext cx="659172" cy="3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1186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MS PGothic" panose="020B0600070205080204" pitchFamily="34" charset="-128"/>
                <a:sym typeface="Open Sans" charset="0"/>
              </a:rPr>
              <a:t>SET</a:t>
            </a:r>
          </a:p>
        </p:txBody>
      </p:sp>
      <p:sp>
        <p:nvSpPr>
          <p:cNvPr id="113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51664257-E6D6-4353-B86D-ED47BA39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847" y="3708111"/>
            <a:ext cx="659172" cy="3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1186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MS PGothic" panose="020B0600070205080204" pitchFamily="34" charset="-128"/>
                <a:sym typeface="Open Sans" charset="0"/>
              </a:rPr>
              <a:t>CON</a:t>
            </a:r>
          </a:p>
        </p:txBody>
      </p:sp>
      <p:sp>
        <p:nvSpPr>
          <p:cNvPr id="114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84792AC3-C176-4345-B432-05730565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194" y="3708111"/>
            <a:ext cx="659172" cy="3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1186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MS PGothic" panose="020B0600070205080204" pitchFamily="34" charset="-128"/>
                <a:sym typeface="Open Sans" charset="0"/>
              </a:rPr>
              <a:t>INP</a:t>
            </a:r>
          </a:p>
        </p:txBody>
      </p:sp>
      <p:sp>
        <p:nvSpPr>
          <p:cNvPr id="1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17D0BCBD-3655-4EE4-A76E-80F011B5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373" y="3708111"/>
            <a:ext cx="659172" cy="3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1186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MS PGothic" panose="020B0600070205080204" pitchFamily="34" charset="-128"/>
                <a:sym typeface="Open Sans" charset="0"/>
              </a:rPr>
              <a:t>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70099-4614-4A6E-B53A-679944D8BF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97" y="3227803"/>
            <a:ext cx="1254258" cy="13232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0370CE-644F-4B4E-BE13-C09C989C7C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(1)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pic>
        <p:nvPicPr>
          <p:cNvPr id="16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418442D8-A8A1-47D7-89AC-4ED59492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0B9D53-3BF8-44C1-9137-81B233EA3238}"/>
              </a:ext>
            </a:extLst>
          </p:cNvPr>
          <p:cNvSpPr/>
          <p:nvPr/>
        </p:nvSpPr>
        <p:spPr>
          <a:xfrm>
            <a:off x="1334381" y="1905506"/>
            <a:ext cx="667417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all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dll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files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wgrib.exe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paste on new folder names “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NCEPdata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Install wgrib2.exe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Integration folder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Install JAVA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  <a:hlinkClick r:id="rId7"/>
            </a:endParaRPr>
          </a:p>
        </p:txBody>
      </p:sp>
      <p:sp>
        <p:nvSpPr>
          <p:cNvPr id="21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FE591E76-4F19-4C70-8F9B-C3696E4CAC46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F82EF100-B8ED-4324-A217-4F8E9741AA03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2A26872C-16A3-48F3-B5A8-F8DCA1890FE4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9F4FB96A-5687-43AA-81AE-A44A948990CB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75B7BCE2-C15C-4C23-BFFA-7A51598DE658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89FA5B-2D18-4833-AD44-A3AE2B682C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3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06500125-07D1-4564-B982-B0181B4698EB}"/>
              </a:ext>
            </a:extLst>
          </p:cNvPr>
          <p:cNvSpPr/>
          <p:nvPr/>
        </p:nvSpPr>
        <p:spPr>
          <a:xfrm rot="5400000">
            <a:off x="4205902" y="15711"/>
            <a:ext cx="659084" cy="627662"/>
          </a:xfrm>
          <a:prstGeom prst="homePlate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054841" y="695795"/>
            <a:ext cx="5918221" cy="846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NCEP data @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http://nomads.ncep.noaa.gov/cgi-bin/filter_gfs_0p25_1hr.pl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408CD878-64C4-4AA9-9A2C-B3BA4DFD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6292D46-1DE6-41C1-8343-FE67432EC280}"/>
              </a:ext>
            </a:extLst>
          </p:cNvPr>
          <p:cNvGrpSpPr/>
          <p:nvPr/>
        </p:nvGrpSpPr>
        <p:grpSpPr>
          <a:xfrm>
            <a:off x="0" y="1541881"/>
            <a:ext cx="9130978" cy="5018533"/>
            <a:chOff x="1524000" y="1371593"/>
            <a:chExt cx="9144000" cy="530498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E09A98-EEB7-441C-A538-553ED429B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371593"/>
              <a:ext cx="9144000" cy="530498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4AAB89-887F-41AB-BA48-D51F7CF8D861}"/>
                </a:ext>
              </a:extLst>
            </p:cNvPr>
            <p:cNvSpPr/>
            <p:nvPr/>
          </p:nvSpPr>
          <p:spPr>
            <a:xfrm>
              <a:off x="3632941" y="5979886"/>
              <a:ext cx="1606716" cy="27577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74FB929-46BD-4310-9298-873B570F03D0}"/>
                </a:ext>
              </a:extLst>
            </p:cNvPr>
            <p:cNvSpPr/>
            <p:nvPr/>
          </p:nvSpPr>
          <p:spPr>
            <a:xfrm>
              <a:off x="1524000" y="2010228"/>
              <a:ext cx="2641600" cy="413657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3B7E9F2-316A-4B12-90EB-323C6028FD16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(2)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187A5-59D9-45FE-BC4E-BD647E37B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79491B-8494-453B-8EEB-948F41B9FF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32" name="TextBox 31">
            <a:hlinkClick r:id="rId9" action="ppaction://hlinksldjump"/>
            <a:extLst>
              <a:ext uri="{FF2B5EF4-FFF2-40B4-BE49-F238E27FC236}">
                <a16:creationId xmlns:a16="http://schemas.microsoft.com/office/drawing/2014/main" id="{84B6E1A0-4874-4C2E-BD49-933D9A8CC892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id="{A803445D-02C9-4E26-8A11-8BDBDEE28B80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id="{D8C8D87B-A61D-4FB0-A068-6671356C380B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2" action="ppaction://hlinksldjump"/>
            <a:extLst>
              <a:ext uri="{FF2B5EF4-FFF2-40B4-BE49-F238E27FC236}">
                <a16:creationId xmlns:a16="http://schemas.microsoft.com/office/drawing/2014/main" id="{BCC44C45-01B1-4325-B727-4B39A98DCB7D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3" action="ppaction://hlinksldjump"/>
            <a:extLst>
              <a:ext uri="{FF2B5EF4-FFF2-40B4-BE49-F238E27FC236}">
                <a16:creationId xmlns:a16="http://schemas.microsoft.com/office/drawing/2014/main" id="{47508248-A430-48F8-A741-36D9CAD6E15B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D2582E-E5BB-495A-8476-3C834F4C1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F4690CD7-AFCC-495F-99D8-DE02B4C78384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C4AE9AA2-2EBF-4F56-AAC5-F93E0131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860B630-5210-4F73-9762-186A41671204}"/>
              </a:ext>
            </a:extLst>
          </p:cNvPr>
          <p:cNvGrpSpPr/>
          <p:nvPr/>
        </p:nvGrpSpPr>
        <p:grpSpPr>
          <a:xfrm>
            <a:off x="467550" y="849614"/>
            <a:ext cx="8076533" cy="5685400"/>
            <a:chOff x="2397985" y="620688"/>
            <a:chExt cx="7279915" cy="526806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C03EE24-530B-411E-88CD-23A9A6DA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100" y="620688"/>
              <a:ext cx="7163800" cy="526806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60E4B68-2508-4A25-8F9C-82642E059D1D}"/>
                </a:ext>
              </a:extLst>
            </p:cNvPr>
            <p:cNvSpPr/>
            <p:nvPr/>
          </p:nvSpPr>
          <p:spPr>
            <a:xfrm>
              <a:off x="2514100" y="1574801"/>
              <a:ext cx="751614" cy="29754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1CEBD6A-DF8C-46C8-8192-695C728C3B3F}"/>
                </a:ext>
              </a:extLst>
            </p:cNvPr>
            <p:cNvSpPr/>
            <p:nvPr/>
          </p:nvSpPr>
          <p:spPr>
            <a:xfrm>
              <a:off x="5990272" y="1404259"/>
              <a:ext cx="751614" cy="29754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E66AB32-5427-4333-9361-E9FDE9AED062}"/>
                </a:ext>
              </a:extLst>
            </p:cNvPr>
            <p:cNvSpPr/>
            <p:nvPr/>
          </p:nvSpPr>
          <p:spPr>
            <a:xfrm>
              <a:off x="2397985" y="2797427"/>
              <a:ext cx="4873671" cy="1194001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B6D767E-64EF-497C-9A78-2F570A7E0FAD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(3)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C9F9F9-8950-418B-9248-392E25FDF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58EA15-2DF0-4467-8112-29B866CE18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0D2526D8-DA63-4A1A-BF71-554BF9D4ED3E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79CA3C0A-5C48-4A5A-AC17-3D13C53573C1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E134207D-A5B0-4382-8F15-BEC00320DC10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7FB07CE1-67F3-4399-9C40-6B84496084A6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2" action="ppaction://hlinksldjump"/>
            <a:extLst>
              <a:ext uri="{FF2B5EF4-FFF2-40B4-BE49-F238E27FC236}">
                <a16:creationId xmlns:a16="http://schemas.microsoft.com/office/drawing/2014/main" id="{76980D87-F962-44A7-A19B-D57169CA89FA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BAEA60-E23A-4AEF-BE29-92E5BAB30C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6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C5ADCBD9-8454-42BF-92D8-4E78CDCCF320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006392" y="704287"/>
            <a:ext cx="3186260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Step following</a:t>
            </a:r>
          </a:p>
        </p:txBody>
      </p:sp>
      <p:pic>
        <p:nvPicPr>
          <p:cNvPr id="2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D3AF620D-977B-4D7E-94E5-76F2780C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CB511C7-03C6-4856-B666-8DB9836D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643" y="1626212"/>
            <a:ext cx="702268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 gfs file in wgrib2 folder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command page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cd &lt;</a:t>
            </a:r>
            <a:r>
              <a:rPr lang="en-US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NCEPdata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folder&gt;</a:t>
            </a: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 Get into data-integration folder</a:t>
            </a:r>
          </a:p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 Open spoon.bat  </a:t>
            </a:r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58FBEB-3AF4-4C2E-8E76-7AF68010E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00" y="3071788"/>
            <a:ext cx="6029081" cy="3776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642E38-E923-46C4-B277-BC730BA25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98" y="3596930"/>
            <a:ext cx="6029081" cy="4063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0D0DB2-11BF-498C-9793-6F17A71EB2E9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(4)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5C8AA3-47D7-45A7-98C7-1552A4927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C1138-6F88-4AF5-90A6-501CFC83BF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EADA0BE3-957A-4F60-BA18-AB3C7884721E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8E4E9D1F-A203-4185-AFBC-426D7D33ADC3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BD164D30-3193-4C7F-9910-A389AFBBB0EA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E8A12760-B414-4AEB-BB93-EA596F37ADF8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3F7576F9-5058-4286-9B4C-7F531A51B70A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BE8750-5BFE-41ED-BB43-3C3FDFF180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6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8609F8A-0A02-425F-8F97-F236B07683BF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855563" y="700050"/>
            <a:ext cx="5127707" cy="65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Make new transformation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50B7C8C2-A2DD-4EBC-993E-062184B6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id="{BAD8EF21-FFF7-414E-BDAB-3A72D6508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/>
          <a:stretch/>
        </p:blipFill>
        <p:spPr>
          <a:xfrm>
            <a:off x="114626" y="2262484"/>
            <a:ext cx="8859218" cy="2550815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2D2A9F-6118-4703-8215-0DEC875DAD40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(5)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703FA4-A3F3-480F-A307-5AD2E6428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C1EF3F-2F6B-45DE-AD9C-7E54561D82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E36C101C-332E-461C-B1EC-17F5F60F72DB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812D976F-B644-4639-ACB2-8BFED3E01F73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9C060D6B-0CBC-4BBB-810E-30F5FC1F53E5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8437E67F-7E8A-4033-BC1A-97C03BA46DA1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7B204173-EC65-4376-BADF-0DC2F80B1F1C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A7D14B-65B4-4718-8105-40D7A428E9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33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5F719BE6-1634-49CC-8909-A0FDB2856F80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36080" y="681196"/>
            <a:ext cx="3688168" cy="6798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CSV file input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B299056F-B16D-4D3F-8B51-D9560BF0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C5A68E-D1CB-4057-9FE9-0DEE739C6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-1"/>
          <a:stretch/>
        </p:blipFill>
        <p:spPr>
          <a:xfrm>
            <a:off x="1784299" y="1565989"/>
            <a:ext cx="5583818" cy="4714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CDBD52-C15D-427E-9EF4-02A577498B47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(6)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5FFD04-642A-43AA-B122-EA5409F6D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B2D0AC-E894-4B9C-9CF8-9D701C8B3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18" name="TextBox 17">
            <a:hlinkClick r:id="rId8" action="ppaction://hlinksldjump"/>
            <a:extLst>
              <a:ext uri="{FF2B5EF4-FFF2-40B4-BE49-F238E27FC236}">
                <a16:creationId xmlns:a16="http://schemas.microsoft.com/office/drawing/2014/main" id="{90B86E92-2CFD-4634-A1A9-A7B090E98D66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6518E4B8-6EB8-4BE0-93E9-6B7B9336DDC0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AD2EA245-6F54-4F9A-A66A-4D9C1DA77863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D444E48C-B2D0-41E1-B9B8-3ECCF4FA6362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FDB9BE99-71AB-4720-B944-46E2C2ADC9FD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9F73C1-AD85-41EB-8DBE-23A061A2C7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96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E59EE685-33F7-4F64-9F96-3D73D07C496B}"/>
              </a:ext>
            </a:extLst>
          </p:cNvPr>
          <p:cNvSpPr/>
          <p:nvPr/>
        </p:nvSpPr>
        <p:spPr>
          <a:xfrm rot="5400000">
            <a:off x="6728483" y="24885"/>
            <a:ext cx="659084" cy="620184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653577" y="668742"/>
            <a:ext cx="3980399" cy="65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Csv file input-TMP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FA4D227A-0BBB-4095-B784-F92E0364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88E6319-632D-4D71-9E56-E59D9DE70D8A}"/>
              </a:ext>
            </a:extLst>
          </p:cNvPr>
          <p:cNvGrpSpPr/>
          <p:nvPr/>
        </p:nvGrpSpPr>
        <p:grpSpPr>
          <a:xfrm>
            <a:off x="0" y="1353226"/>
            <a:ext cx="9130979" cy="5207189"/>
            <a:chOff x="1600368" y="1124744"/>
            <a:chExt cx="9087892" cy="519920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8EF300-75A2-4EAE-A010-8A6949E6B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" r="-1"/>
            <a:stretch/>
          </p:blipFill>
          <p:spPr>
            <a:xfrm>
              <a:off x="1600368" y="1124744"/>
              <a:ext cx="9087892" cy="519920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97DF0-B72E-47EA-8C0D-E6EEA8ABF769}"/>
                </a:ext>
              </a:extLst>
            </p:cNvPr>
            <p:cNvSpPr txBox="1"/>
            <p:nvPr/>
          </p:nvSpPr>
          <p:spPr>
            <a:xfrm>
              <a:off x="9624392" y="1867634"/>
              <a:ext cx="360040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6C6399-8538-437D-8E3D-2F14E457A3EE}"/>
                </a:ext>
              </a:extLst>
            </p:cNvPr>
            <p:cNvSpPr txBox="1"/>
            <p:nvPr/>
          </p:nvSpPr>
          <p:spPr>
            <a:xfrm>
              <a:off x="7176120" y="1623189"/>
              <a:ext cx="360040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6AA2A9-855A-4ED2-B082-2437CC049F97}"/>
                </a:ext>
              </a:extLst>
            </p:cNvPr>
            <p:cNvSpPr txBox="1"/>
            <p:nvPr/>
          </p:nvSpPr>
          <p:spPr>
            <a:xfrm>
              <a:off x="6996100" y="5704721"/>
              <a:ext cx="360040" cy="4001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D3C097-A880-4DD2-ABF6-DC38ED1EE693}"/>
              </a:ext>
            </a:extLst>
          </p:cNvPr>
          <p:cNvSpPr/>
          <p:nvPr/>
        </p:nvSpPr>
        <p:spPr>
          <a:xfrm>
            <a:off x="510024" y="274006"/>
            <a:ext cx="1969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Heat Index (7)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3FAB56-711D-4EA7-BCE6-4660986C68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F4C454-DCCD-40B2-9902-38498E8F25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36929"/>
            <a:ext cx="2914324" cy="394206"/>
          </a:xfrm>
          <a:prstGeom prst="rect">
            <a:avLst/>
          </a:prstGeom>
        </p:spPr>
      </p:pic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1F42B76A-C7A3-4330-862E-A6FE67B7B051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9" action="ppaction://hlinksldjump"/>
            <a:extLst>
              <a:ext uri="{FF2B5EF4-FFF2-40B4-BE49-F238E27FC236}">
                <a16:creationId xmlns:a16="http://schemas.microsoft.com/office/drawing/2014/main" id="{3CA96B62-8FA3-4E69-8868-4EE4A1E05400}"/>
              </a:ext>
            </a:extLst>
          </p:cNvPr>
          <p:cNvSpPr txBox="1"/>
          <p:nvPr/>
        </p:nvSpPr>
        <p:spPr>
          <a:xfrm>
            <a:off x="5009535" y="-16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B204710F-2132-4D29-9C85-15DD54EAD13D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1" action="ppaction://hlinksldjump"/>
            <a:extLst>
              <a:ext uri="{FF2B5EF4-FFF2-40B4-BE49-F238E27FC236}">
                <a16:creationId xmlns:a16="http://schemas.microsoft.com/office/drawing/2014/main" id="{5B772E08-D73C-4E76-84B2-89CAE404C045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2" action="ppaction://hlinksldjump"/>
            <a:extLst>
              <a:ext uri="{FF2B5EF4-FFF2-40B4-BE49-F238E27FC236}">
                <a16:creationId xmlns:a16="http://schemas.microsoft.com/office/drawing/2014/main" id="{7BCFAE7D-05FC-4DCB-A09D-FD893D92FD0C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CC70B1-5245-4C57-8DEC-5B44672248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54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402</Words>
  <Application>Microsoft Office PowerPoint</Application>
  <PresentationFormat>On-screen Show (4:3)</PresentationFormat>
  <Paragraphs>169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Cordia New</vt:lpstr>
      <vt:lpstr>Helvetica Light</vt:lpstr>
      <vt:lpstr>Open Sans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247</cp:revision>
  <dcterms:created xsi:type="dcterms:W3CDTF">2018-02-06T08:23:04Z</dcterms:created>
  <dcterms:modified xsi:type="dcterms:W3CDTF">2018-03-31T04:05:03Z</dcterms:modified>
</cp:coreProperties>
</file>